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62" r:id="rId3"/>
    <p:sldId id="256" r:id="rId4"/>
    <p:sldId id="257" r:id="rId5"/>
    <p:sldId id="259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61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93" d="100"/>
          <a:sy n="93" d="100"/>
        </p:scale>
        <p:origin x="54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EFDC1-4ED7-4E08-BF64-C4F949417EE4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2BD2BC62-BA3F-4B1E-9927-968E2E6BBAB3}">
      <dgm:prSet phldrT="[Text]"/>
      <dgm:spPr/>
      <dgm:t>
        <a:bodyPr/>
        <a:lstStyle/>
        <a:p>
          <a:r>
            <a:rPr lang="sr-Cyrl-RS" b="1" dirty="0" smtClean="0">
              <a:solidFill>
                <a:schemeClr val="bg1"/>
              </a:solidFill>
            </a:rPr>
            <a:t>бака Мара</a:t>
          </a:r>
          <a:endParaRPr lang="en-US" b="1" dirty="0">
            <a:solidFill>
              <a:schemeClr val="bg1"/>
            </a:solidFill>
          </a:endParaRPr>
        </a:p>
      </dgm:t>
    </dgm:pt>
    <dgm:pt modelId="{F1827A7C-1B5E-4BBA-9F51-C572E133F6FD}" type="parTrans" cxnId="{A8C8C2EB-E1FD-4E13-ACB9-407075057F84}">
      <dgm:prSet/>
      <dgm:spPr/>
      <dgm:t>
        <a:bodyPr/>
        <a:lstStyle/>
        <a:p>
          <a:endParaRPr lang="en-US"/>
        </a:p>
      </dgm:t>
    </dgm:pt>
    <dgm:pt modelId="{26075541-BCFC-4DAE-98C2-2CA84FE2533B}" type="sibTrans" cxnId="{A8C8C2EB-E1FD-4E13-ACB9-407075057F84}">
      <dgm:prSet/>
      <dgm:spPr/>
      <dgm:t>
        <a:bodyPr/>
        <a:lstStyle/>
        <a:p>
          <a:endParaRPr lang="en-US"/>
        </a:p>
      </dgm:t>
    </dgm:pt>
    <dgm:pt modelId="{EB3AF522-48A7-479D-B965-B0F5A7F7461E}">
      <dgm:prSet phldrT="[Text]"/>
      <dgm:spPr/>
      <dgm:t>
        <a:bodyPr/>
        <a:lstStyle/>
        <a:p>
          <a:r>
            <a:rPr lang="sr-Cyrl-RS" b="1" dirty="0" smtClean="0"/>
            <a:t>мама Весна</a:t>
          </a:r>
          <a:endParaRPr lang="en-US" b="1" dirty="0"/>
        </a:p>
      </dgm:t>
    </dgm:pt>
    <dgm:pt modelId="{717D92C0-EBF2-4548-8BA2-7B02AD7C1B23}" type="parTrans" cxnId="{E3766860-5A0C-4806-AEFD-90C4A8B1252E}">
      <dgm:prSet/>
      <dgm:spPr/>
      <dgm:t>
        <a:bodyPr/>
        <a:lstStyle/>
        <a:p>
          <a:endParaRPr lang="en-US"/>
        </a:p>
      </dgm:t>
    </dgm:pt>
    <dgm:pt modelId="{508B89F0-9FE0-41B3-A2D9-567CC8F706A5}" type="sibTrans" cxnId="{E3766860-5A0C-4806-AEFD-90C4A8B1252E}">
      <dgm:prSet/>
      <dgm:spPr/>
      <dgm:t>
        <a:bodyPr/>
        <a:lstStyle/>
        <a:p>
          <a:endParaRPr lang="en-US"/>
        </a:p>
      </dgm:t>
    </dgm:pt>
    <dgm:pt modelId="{F6DB9701-18AF-47B8-81F3-36DF8A4236C4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Тања</a:t>
          </a:r>
          <a:endParaRPr lang="en-US" b="1" dirty="0">
            <a:solidFill>
              <a:schemeClr val="tx1"/>
            </a:solidFill>
          </a:endParaRPr>
        </a:p>
      </dgm:t>
    </dgm:pt>
    <dgm:pt modelId="{000517C0-F89A-415A-BC1A-FDFB8F5853A3}" type="parTrans" cxnId="{EE589A04-32C6-44E9-B40D-29D842FA7557}">
      <dgm:prSet/>
      <dgm:spPr/>
      <dgm:t>
        <a:bodyPr/>
        <a:lstStyle/>
        <a:p>
          <a:endParaRPr lang="en-US"/>
        </a:p>
      </dgm:t>
    </dgm:pt>
    <dgm:pt modelId="{3FE3AECC-DB9D-4060-8C77-FFF07088DE37}" type="sibTrans" cxnId="{EE589A04-32C6-44E9-B40D-29D842FA7557}">
      <dgm:prSet/>
      <dgm:spPr/>
      <dgm:t>
        <a:bodyPr/>
        <a:lstStyle/>
        <a:p>
          <a:endParaRPr lang="en-US"/>
        </a:p>
      </dgm:t>
    </dgm:pt>
    <dgm:pt modelId="{DA007D08-E8B5-465F-BFCC-3638A122584F}">
      <dgm:prSet phldrT="[Text]"/>
      <dgm:spPr/>
      <dgm:t>
        <a:bodyPr/>
        <a:lstStyle/>
        <a:p>
          <a:r>
            <a:rPr lang="sr-Cyrl-RS" b="1" dirty="0" smtClean="0"/>
            <a:t>другаци</a:t>
          </a:r>
          <a:endParaRPr lang="en-US" b="1" dirty="0"/>
        </a:p>
      </dgm:t>
    </dgm:pt>
    <dgm:pt modelId="{7FD9993A-D577-4C60-87CB-51026FF2F0D1}" type="parTrans" cxnId="{A6FB1628-694F-490F-9F65-D8582108E040}">
      <dgm:prSet/>
      <dgm:spPr/>
      <dgm:t>
        <a:bodyPr/>
        <a:lstStyle/>
        <a:p>
          <a:endParaRPr lang="en-US"/>
        </a:p>
      </dgm:t>
    </dgm:pt>
    <dgm:pt modelId="{2771816A-087D-4A0D-9B3C-7393E4C1521A}" type="sibTrans" cxnId="{A6FB1628-694F-490F-9F65-D8582108E040}">
      <dgm:prSet/>
      <dgm:spPr/>
      <dgm:t>
        <a:bodyPr/>
        <a:lstStyle/>
        <a:p>
          <a:endParaRPr lang="en-US"/>
        </a:p>
      </dgm:t>
    </dgm:pt>
    <dgm:pt modelId="{CED6382C-F746-4302-A750-4D0D832B151B}" type="pres">
      <dgm:prSet presAssocID="{06BEFDC1-4ED7-4E08-BF64-C4F949417EE4}" presName="Name0" presStyleCnt="0">
        <dgm:presLayoutVars>
          <dgm:dir/>
          <dgm:animLvl val="lvl"/>
          <dgm:resizeHandles val="exact"/>
        </dgm:presLayoutVars>
      </dgm:prSet>
      <dgm:spPr/>
    </dgm:pt>
    <dgm:pt modelId="{B9666BAF-3922-4693-A38E-F142D440770B}" type="pres">
      <dgm:prSet presAssocID="{2BD2BC62-BA3F-4B1E-9927-968E2E6BBAB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7429B-A27F-4477-8F54-85DC5F1EBBE7}" type="pres">
      <dgm:prSet presAssocID="{26075541-BCFC-4DAE-98C2-2CA84FE2533B}" presName="parTxOnlySpace" presStyleCnt="0"/>
      <dgm:spPr/>
    </dgm:pt>
    <dgm:pt modelId="{4379C7F3-A7E3-4A0B-9CC1-204311C88FB4}" type="pres">
      <dgm:prSet presAssocID="{EB3AF522-48A7-479D-B965-B0F5A7F7461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F2F57-C16C-435A-8495-54F5B9570DF2}" type="pres">
      <dgm:prSet presAssocID="{508B89F0-9FE0-41B3-A2D9-567CC8F706A5}" presName="parTxOnlySpace" presStyleCnt="0"/>
      <dgm:spPr/>
    </dgm:pt>
    <dgm:pt modelId="{879AC3E6-997E-4098-8C0C-96940EEADA79}" type="pres">
      <dgm:prSet presAssocID="{F6DB9701-18AF-47B8-81F3-36DF8A4236C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5DDCA-A865-4B81-AAB5-6391686BC020}" type="pres">
      <dgm:prSet presAssocID="{3FE3AECC-DB9D-4060-8C77-FFF07088DE37}" presName="parTxOnlySpace" presStyleCnt="0"/>
      <dgm:spPr/>
    </dgm:pt>
    <dgm:pt modelId="{32138682-1A8A-47D5-A9A3-D62FCA2763B4}" type="pres">
      <dgm:prSet presAssocID="{DA007D08-E8B5-465F-BFCC-3638A122584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67FDE-589F-458F-8D6D-E8EF7A2CEAA5}" type="presOf" srcId="{2BD2BC62-BA3F-4B1E-9927-968E2E6BBAB3}" destId="{B9666BAF-3922-4693-A38E-F142D440770B}" srcOrd="0" destOrd="0" presId="urn:microsoft.com/office/officeart/2005/8/layout/chevron1"/>
    <dgm:cxn modelId="{CFCDD04C-266B-49B2-96FC-F277873FE001}" type="presOf" srcId="{06BEFDC1-4ED7-4E08-BF64-C4F949417EE4}" destId="{CED6382C-F746-4302-A750-4D0D832B151B}" srcOrd="0" destOrd="0" presId="urn:microsoft.com/office/officeart/2005/8/layout/chevron1"/>
    <dgm:cxn modelId="{F332FA31-DE58-4119-B6CD-7D473B00B2FD}" type="presOf" srcId="{DA007D08-E8B5-465F-BFCC-3638A122584F}" destId="{32138682-1A8A-47D5-A9A3-D62FCA2763B4}" srcOrd="0" destOrd="0" presId="urn:microsoft.com/office/officeart/2005/8/layout/chevron1"/>
    <dgm:cxn modelId="{A6FB1628-694F-490F-9F65-D8582108E040}" srcId="{06BEFDC1-4ED7-4E08-BF64-C4F949417EE4}" destId="{DA007D08-E8B5-465F-BFCC-3638A122584F}" srcOrd="3" destOrd="0" parTransId="{7FD9993A-D577-4C60-87CB-51026FF2F0D1}" sibTransId="{2771816A-087D-4A0D-9B3C-7393E4C1521A}"/>
    <dgm:cxn modelId="{D7392DA8-93F9-4F90-A6F7-2C5F724B7F42}" type="presOf" srcId="{EB3AF522-48A7-479D-B965-B0F5A7F7461E}" destId="{4379C7F3-A7E3-4A0B-9CC1-204311C88FB4}" srcOrd="0" destOrd="0" presId="urn:microsoft.com/office/officeart/2005/8/layout/chevron1"/>
    <dgm:cxn modelId="{E2A9C63E-E037-4ADA-8F41-76FB131AD0B4}" type="presOf" srcId="{F6DB9701-18AF-47B8-81F3-36DF8A4236C4}" destId="{879AC3E6-997E-4098-8C0C-96940EEADA79}" srcOrd="0" destOrd="0" presId="urn:microsoft.com/office/officeart/2005/8/layout/chevron1"/>
    <dgm:cxn modelId="{EE589A04-32C6-44E9-B40D-29D842FA7557}" srcId="{06BEFDC1-4ED7-4E08-BF64-C4F949417EE4}" destId="{F6DB9701-18AF-47B8-81F3-36DF8A4236C4}" srcOrd="2" destOrd="0" parTransId="{000517C0-F89A-415A-BC1A-FDFB8F5853A3}" sibTransId="{3FE3AECC-DB9D-4060-8C77-FFF07088DE37}"/>
    <dgm:cxn modelId="{E3766860-5A0C-4806-AEFD-90C4A8B1252E}" srcId="{06BEFDC1-4ED7-4E08-BF64-C4F949417EE4}" destId="{EB3AF522-48A7-479D-B965-B0F5A7F7461E}" srcOrd="1" destOrd="0" parTransId="{717D92C0-EBF2-4548-8BA2-7B02AD7C1B23}" sibTransId="{508B89F0-9FE0-41B3-A2D9-567CC8F706A5}"/>
    <dgm:cxn modelId="{A8C8C2EB-E1FD-4E13-ACB9-407075057F84}" srcId="{06BEFDC1-4ED7-4E08-BF64-C4F949417EE4}" destId="{2BD2BC62-BA3F-4B1E-9927-968E2E6BBAB3}" srcOrd="0" destOrd="0" parTransId="{F1827A7C-1B5E-4BBA-9F51-C572E133F6FD}" sibTransId="{26075541-BCFC-4DAE-98C2-2CA84FE2533B}"/>
    <dgm:cxn modelId="{9BFCA718-34E2-4B97-AFF5-4314D84AD1CE}" type="presParOf" srcId="{CED6382C-F746-4302-A750-4D0D832B151B}" destId="{B9666BAF-3922-4693-A38E-F142D440770B}" srcOrd="0" destOrd="0" presId="urn:microsoft.com/office/officeart/2005/8/layout/chevron1"/>
    <dgm:cxn modelId="{4615F5C3-CA78-4E68-A664-EAFB7523B5DD}" type="presParOf" srcId="{CED6382C-F746-4302-A750-4D0D832B151B}" destId="{9127429B-A27F-4477-8F54-85DC5F1EBBE7}" srcOrd="1" destOrd="0" presId="urn:microsoft.com/office/officeart/2005/8/layout/chevron1"/>
    <dgm:cxn modelId="{A8EF663E-CF18-4A8B-9F43-EF9965B335AC}" type="presParOf" srcId="{CED6382C-F746-4302-A750-4D0D832B151B}" destId="{4379C7F3-A7E3-4A0B-9CC1-204311C88FB4}" srcOrd="2" destOrd="0" presId="urn:microsoft.com/office/officeart/2005/8/layout/chevron1"/>
    <dgm:cxn modelId="{1C4AD80B-C5BF-45AE-85C4-01468C19C935}" type="presParOf" srcId="{CED6382C-F746-4302-A750-4D0D832B151B}" destId="{476F2F57-C16C-435A-8495-54F5B9570DF2}" srcOrd="3" destOrd="0" presId="urn:microsoft.com/office/officeart/2005/8/layout/chevron1"/>
    <dgm:cxn modelId="{B5E24BE9-CAE4-4B35-90C4-12F92930C4F0}" type="presParOf" srcId="{CED6382C-F746-4302-A750-4D0D832B151B}" destId="{879AC3E6-997E-4098-8C0C-96940EEADA79}" srcOrd="4" destOrd="0" presId="urn:microsoft.com/office/officeart/2005/8/layout/chevron1"/>
    <dgm:cxn modelId="{FA2644C1-D8CC-419E-81FC-B17EEF108A1C}" type="presParOf" srcId="{CED6382C-F746-4302-A750-4D0D832B151B}" destId="{8605DDCA-A865-4B81-AAB5-6391686BC020}" srcOrd="5" destOrd="0" presId="urn:microsoft.com/office/officeart/2005/8/layout/chevron1"/>
    <dgm:cxn modelId="{B4F51137-15AF-4662-9C2D-42A29EA33801}" type="presParOf" srcId="{CED6382C-F746-4302-A750-4D0D832B151B}" destId="{32138682-1A8A-47D5-A9A3-D62FCA2763B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66BAF-3922-4693-A38E-F142D440770B}">
      <dsp:nvSpPr>
        <dsp:cNvPr id="0" name=""/>
        <dsp:cNvSpPr/>
      </dsp:nvSpPr>
      <dsp:spPr>
        <a:xfrm>
          <a:off x="2827" y="1702792"/>
          <a:ext cx="1646039" cy="658415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bg1"/>
              </a:solidFill>
            </a:rPr>
            <a:t>бака Мара</a:t>
          </a:r>
          <a:endParaRPr lang="en-US" sz="1500" b="1" kern="1200" dirty="0">
            <a:solidFill>
              <a:schemeClr val="bg1"/>
            </a:solidFill>
          </a:endParaRPr>
        </a:p>
      </dsp:txBody>
      <dsp:txXfrm>
        <a:off x="332035" y="1702792"/>
        <a:ext cx="987624" cy="658415"/>
      </dsp:txXfrm>
    </dsp:sp>
    <dsp:sp modelId="{4379C7F3-A7E3-4A0B-9CC1-204311C88FB4}">
      <dsp:nvSpPr>
        <dsp:cNvPr id="0" name=""/>
        <dsp:cNvSpPr/>
      </dsp:nvSpPr>
      <dsp:spPr>
        <a:xfrm>
          <a:off x="1484262" y="1702792"/>
          <a:ext cx="1646039" cy="658415"/>
        </a:xfrm>
        <a:prstGeom prst="chevron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/>
            <a:t>мама Весна</a:t>
          </a:r>
          <a:endParaRPr lang="en-US" sz="1500" b="1" kern="1200" dirty="0"/>
        </a:p>
      </dsp:txBody>
      <dsp:txXfrm>
        <a:off x="1813470" y="1702792"/>
        <a:ext cx="987624" cy="658415"/>
      </dsp:txXfrm>
    </dsp:sp>
    <dsp:sp modelId="{879AC3E6-997E-4098-8C0C-96940EEADA79}">
      <dsp:nvSpPr>
        <dsp:cNvPr id="0" name=""/>
        <dsp:cNvSpPr/>
      </dsp:nvSpPr>
      <dsp:spPr>
        <a:xfrm>
          <a:off x="2965698" y="1702792"/>
          <a:ext cx="1646039" cy="658415"/>
        </a:xfrm>
        <a:prstGeom prst="chevron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>
              <a:solidFill>
                <a:schemeClr val="tx1"/>
              </a:solidFill>
            </a:rPr>
            <a:t>Тања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294906" y="1702792"/>
        <a:ext cx="987624" cy="658415"/>
      </dsp:txXfrm>
    </dsp:sp>
    <dsp:sp modelId="{32138682-1A8A-47D5-A9A3-D62FCA2763B4}">
      <dsp:nvSpPr>
        <dsp:cNvPr id="0" name=""/>
        <dsp:cNvSpPr/>
      </dsp:nvSpPr>
      <dsp:spPr>
        <a:xfrm>
          <a:off x="4447133" y="1702792"/>
          <a:ext cx="1646039" cy="658415"/>
        </a:xfrm>
        <a:prstGeom prst="chevron">
          <a:avLst/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/>
            <a:t>другаци</a:t>
          </a:r>
          <a:endParaRPr lang="en-US" sz="1500" b="1" kern="1200" dirty="0"/>
        </a:p>
      </dsp:txBody>
      <dsp:txXfrm>
        <a:off x="4776341" y="1702792"/>
        <a:ext cx="987624" cy="65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737D8-79AE-42D3-A829-EF2616C8FD4E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09D02-9DC4-499A-B06A-A744B09F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09D02-9DC4-499A-B06A-A744B09F87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09D02-9DC4-499A-B06A-A744B09F87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8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44634"/>
            <a:ext cx="8640960" cy="7609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2D21B-AA66-4E02-847F-B393B7D7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9F6B36-1BD4-4391-BB65-55C4E06BD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D97A85-D777-4265-9350-DD468936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F47A3C8-4E64-4901-9036-34F24A1D6C03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168701-9A75-48EB-A9D2-34D2D1B9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30DB9-0906-4960-AF79-841EA670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C38D24-B3D8-4593-91FE-72BE2BED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9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fc28w9ca20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dwall.net/sr/resource/22310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hyperlink" Target="https://wordwall.net/sr/resource/223239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RS" b="1" dirty="0" smtClean="0">
                <a:solidFill>
                  <a:schemeClr val="accent5">
                    <a:lumMod val="75000"/>
                  </a:schemeClr>
                </a:solidFill>
              </a:rPr>
              <a:t>ДРУГИ РАЗРЕД</a:t>
            </a:r>
            <a:endParaRPr lang="sr-Latn-R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347614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предмет: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 око нас</a:t>
            </a:r>
            <a:endParaRPr lang="sr-Cyrl-RS" sz="1125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 предавања:</a:t>
            </a:r>
          </a:p>
          <a:p>
            <a:pPr marL="0" indent="0">
              <a:buNone/>
            </a:pPr>
            <a:r>
              <a:rPr lang="sr-Cyrl-RS" sz="3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Сналажење у времену</a:t>
            </a:r>
            <a:br>
              <a:rPr lang="sr-Cyrl-RS" sz="3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за мерење времена</a:t>
            </a:r>
          </a:p>
          <a:p>
            <a:pPr marL="0" indent="0">
              <a:buNone/>
            </a:pPr>
            <a:endParaRPr lang="sr-Latn-RS" sz="1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 </a:t>
            </a:r>
            <a:r>
              <a:rPr lang="sr-Cyrl-R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предавача:</a:t>
            </a:r>
          </a:p>
          <a:p>
            <a:pPr marL="0" indent="0">
              <a:buNone/>
            </a:pPr>
            <a:r>
              <a:rPr lang="sr-Cyrl-RS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Татјана Ђуровић</a:t>
            </a:r>
          </a:p>
          <a:p>
            <a:pPr marL="0" indent="0">
              <a:buNone/>
            </a:pPr>
            <a:endParaRPr lang="sr-Cyrl-RS" sz="1125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час:</a:t>
            </a:r>
          </a:p>
          <a:p>
            <a:pPr marL="0" indent="0">
              <a:buNone/>
            </a:pPr>
            <a:r>
              <a:rPr lang="sr-Cyrl-RS" sz="195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  <a:endParaRPr lang="sr-Cyrl-RS" sz="19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7943839" cy="3672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1151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 траје 60 минута</a:t>
            </a:r>
            <a:r>
              <a:rPr lang="sr-Cyrl-R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65" y="1658982"/>
            <a:ext cx="4265493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71" y="1658982"/>
            <a:ext cx="3633880" cy="1930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15" y="1658982"/>
            <a:ext cx="5328592" cy="214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46914E-7 L -0.23315 -0.249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12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-0.00365 0.208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51670"/>
            <a:ext cx="6754168" cy="14003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31166" y="1059582"/>
            <a:ext cx="1440160" cy="5438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9 : 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2700" y="1059582"/>
            <a:ext cx="1440160" cy="5438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11 : 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9704" y="1064873"/>
            <a:ext cx="1440160" cy="5438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7 : 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35696" y="3723878"/>
            <a:ext cx="1440160" cy="5438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21 : 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92700" y="3700703"/>
            <a:ext cx="1440160" cy="5438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23 : 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9704" y="3710709"/>
            <a:ext cx="1440160" cy="5438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19 : 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43421">
            <a:off x="247808" y="4016286"/>
            <a:ext cx="116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Играјмо се.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919875">
            <a:off x="901374" y="894895"/>
            <a:ext cx="653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се подсетимо: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112">
            <a:off x="874236" y="2187753"/>
            <a:ext cx="7422181" cy="2127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14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8115"/>
            <a:ext cx="7886700" cy="4224608"/>
          </a:xfrm>
        </p:spPr>
        <p:txBody>
          <a:bodyPr/>
          <a:lstStyle/>
          <a:p>
            <a:pPr marL="0" indent="0" algn="ctr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Интерактивни тестови са линковима ка раније емитованим часовима 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за помоћ у провери и утврђивању знања</a:t>
            </a: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https://www.mojaskola.gov.rs/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78" y="2702846"/>
            <a:ext cx="6769645" cy="19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8115"/>
            <a:ext cx="7886700" cy="4224608"/>
          </a:xfrm>
        </p:spPr>
        <p:txBody>
          <a:bodyPr/>
          <a:lstStyle/>
          <a:p>
            <a:pPr marL="0" indent="0" algn="ctr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ОВА ПРЕЗЕНТАЦИЈА ЈЕ НЕКОМЕРЦИЈАЛНА!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Слајдови могу да садрже материјале, фотографије и слике преузете са Интернета који су заштићени Законом о ауторским и сродним правима. Ова презентација се може користити само у циљу информисања и образовања ученика у току наставе на даљину и у друге сврхе се не сме користити. Члан 44. – Дозвољено је да без дозволе аутора и без плаћања ауторске накнаде за некомерцијалне сврхе наставе (1) јавно извођење или представљање објављених дела у облику не</a:t>
            </a:r>
            <a:r>
              <a:rPr lang="sr-Cyrl-RS" sz="180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1800">
                <a:solidFill>
                  <a:schemeClr val="accent5">
                    <a:lumMod val="75000"/>
                  </a:schemeClr>
                </a:solidFill>
              </a:rPr>
              <a:t>осредног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поучавања на настави ЗАКОН О АУТОРСКИМ И СРОДНИМ ПРАВИМА (Сл. Гласник РС бр 104/2009 и 99/2011)</a:t>
            </a:r>
          </a:p>
          <a:p>
            <a:pPr marL="0" indent="0" algn="ctr">
              <a:buNone/>
            </a:pPr>
            <a:endParaRPr lang="sr-Cyrl-R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14349" y="642952"/>
            <a:ext cx="2748678" cy="2748678"/>
            <a:chOff x="2618066" y="1466512"/>
            <a:chExt cx="3895494" cy="3895494"/>
          </a:xfrm>
        </p:grpSpPr>
        <p:sp>
          <p:nvSpPr>
            <p:cNvPr id="9" name="Rectangle 8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8900000">
              <a:off x="2778352" y="1626798"/>
              <a:ext cx="3574922" cy="3574922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479604" y="1148358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4483472" y="3812654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0" b="96200" l="20000" r="7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55" y="366454"/>
            <a:ext cx="3025176" cy="3025176"/>
          </a:xfrm>
          <a:prstGeom prst="rect">
            <a:avLst/>
          </a:prstGeom>
        </p:spPr>
      </p:pic>
      <p:pic>
        <p:nvPicPr>
          <p:cNvPr id="3" name="Djuza Stojiljkovic - Sve je poslo naopacke - (Audio 1978)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2238" y="572916"/>
            <a:ext cx="391009" cy="391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5422">
            <a:off x="6274169" y="2286196"/>
            <a:ext cx="20687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новембар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425117">
            <a:off x="6025853" y="657699"/>
            <a:ext cx="1478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јесен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242" y="950086"/>
            <a:ext cx="28321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тик-так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022535049"/>
              </p:ext>
            </p:extLst>
          </p:nvPr>
        </p:nvGraphicFramePr>
        <p:xfrm>
          <a:off x="2051720" y="20676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73" b="95547" l="6098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078">
            <a:off x="966740" y="1809156"/>
            <a:ext cx="149974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9666BAF-3922-4693-A38E-F142D4407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dgm id="{B9666BAF-3922-4693-A38E-F142D4407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dgm id="{B9666BAF-3922-4693-A38E-F142D4407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379C7F3-A7E3-4A0B-9CC1-204311C88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graphicEl>
                                              <a:dgm id="{4379C7F3-A7E3-4A0B-9CC1-204311C88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graphicEl>
                                              <a:dgm id="{4379C7F3-A7E3-4A0B-9CC1-204311C88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79AC3E6-997E-4098-8C0C-96940EEA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graphicEl>
                                              <a:dgm id="{879AC3E6-997E-4098-8C0C-96940EEA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graphicEl>
                                              <a:dgm id="{879AC3E6-997E-4098-8C0C-96940EEA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2138682-1A8A-47D5-A9A3-D62FCA276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graphicEl>
                                              <a:dgm id="{32138682-1A8A-47D5-A9A3-D62FCA276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graphicEl>
                                              <a:dgm id="{32138682-1A8A-47D5-A9A3-D62FCA276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08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Graphic spid="1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000" dirty="0" smtClean="0"/>
              <a:t>Временска лента </a:t>
            </a:r>
            <a:r>
              <a:rPr lang="sr-Cyrl-RS" sz="2000" b="0" dirty="0" smtClean="0"/>
              <a:t>је линија или трака на којој се могу приказати датуми из прошлости оним редом којим су се догодили.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31590"/>
            <a:ext cx="6840759" cy="3784573"/>
          </a:xfr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ko-KR" sz="2400" b="0" dirty="0" smtClean="0"/>
              <a:t>У току године смењују се четири </a:t>
            </a:r>
            <a:r>
              <a:rPr lang="sr-Cyrl-RS" altLang="ko-KR" sz="2400" dirty="0" smtClean="0">
                <a:solidFill>
                  <a:schemeClr val="accent6">
                    <a:lumMod val="50000"/>
                  </a:schemeClr>
                </a:solidFill>
              </a:rPr>
              <a:t>годишња доба</a:t>
            </a:r>
            <a:r>
              <a:rPr lang="sr-Cyrl-RS" altLang="ko-KR" sz="2400" b="0" dirty="0" smtClean="0"/>
              <a:t>. Свако годишње доба траје три месеца.</a:t>
            </a:r>
            <a:endParaRPr lang="ko-KR" altLang="en-US" sz="2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02" y="837634"/>
            <a:ext cx="4194214" cy="4186575"/>
          </a:xfrm>
        </p:spPr>
      </p:pic>
      <p:sp>
        <p:nvSpPr>
          <p:cNvPr id="6" name="TextBox 5"/>
          <p:cNvSpPr txBox="1"/>
          <p:nvPr/>
        </p:nvSpPr>
        <p:spPr>
          <a:xfrm>
            <a:off x="0" y="555526"/>
            <a:ext cx="1475656" cy="292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r-Cyrl-RS" sz="2400" dirty="0" smtClean="0">
                <a:solidFill>
                  <a:schemeClr val="bg1"/>
                </a:solidFill>
              </a:rPr>
              <a:t>пролеће</a:t>
            </a:r>
          </a:p>
          <a:p>
            <a:pPr algn="ctr">
              <a:lnSpc>
                <a:spcPct val="200000"/>
              </a:lnSpc>
            </a:pPr>
            <a:r>
              <a:rPr lang="sr-Cyrl-RS" sz="2400" dirty="0" smtClean="0">
                <a:solidFill>
                  <a:schemeClr val="bg1"/>
                </a:solidFill>
              </a:rPr>
              <a:t>лето </a:t>
            </a:r>
          </a:p>
          <a:p>
            <a:pPr algn="ctr">
              <a:lnSpc>
                <a:spcPct val="200000"/>
              </a:lnSpc>
            </a:pPr>
            <a:r>
              <a:rPr lang="sr-Cyrl-RS" sz="2400" dirty="0" smtClean="0">
                <a:solidFill>
                  <a:schemeClr val="bg1"/>
                </a:solidFill>
              </a:rPr>
              <a:t>јесен </a:t>
            </a:r>
          </a:p>
          <a:p>
            <a:pPr algn="ctr">
              <a:lnSpc>
                <a:spcPct val="200000"/>
              </a:lnSpc>
            </a:pPr>
            <a:r>
              <a:rPr lang="sr-Cyrl-RS" sz="2400" dirty="0" smtClean="0">
                <a:solidFill>
                  <a:schemeClr val="bg1"/>
                </a:solidFill>
              </a:rPr>
              <a:t>зима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3024">
            <a:off x="3202755" y="3709851"/>
            <a:ext cx="888923" cy="1611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13810">
            <a:off x="3094831" y="818545"/>
            <a:ext cx="888923" cy="1611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248">
            <a:off x="6676775" y="3545799"/>
            <a:ext cx="888923" cy="16118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3229">
            <a:off x="6714918" y="818545"/>
            <a:ext cx="888923" cy="16118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988507">
            <a:off x="322886" y="4076725"/>
            <a:ext cx="116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Играјмо се.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b="0" dirty="0" smtClean="0"/>
              <a:t>Једна година има 12 месеци. </a:t>
            </a:r>
            <a:br>
              <a:rPr lang="sr-Cyrl-RS" sz="2400" b="0" dirty="0" smtClean="0"/>
            </a:br>
            <a:r>
              <a:rPr lang="sr-Cyrl-RS" sz="2400" b="0" dirty="0" smtClean="0"/>
              <a:t>Сваки месец има своје име и одређени број дана.</a:t>
            </a:r>
            <a:endParaRPr lang="en-US" sz="2400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51670"/>
            <a:ext cx="7139012" cy="3168352"/>
          </a:xfrm>
        </p:spPr>
      </p:pic>
      <p:sp>
        <p:nvSpPr>
          <p:cNvPr id="10" name="TextBox 9"/>
          <p:cNvSpPr txBox="1"/>
          <p:nvPr/>
        </p:nvSpPr>
        <p:spPr>
          <a:xfrm rot="20813495">
            <a:off x="309802" y="406212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Играјмо се.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1" y="1033573"/>
            <a:ext cx="80105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000" b="0" dirty="0" smtClean="0"/>
              <a:t>Календар представља попис свих месеци, седмица и дана у току једне године.</a:t>
            </a:r>
            <a:endParaRPr lang="en-US" sz="20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2380"/>
            <a:ext cx="6289701" cy="389362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42" y="982380"/>
            <a:ext cx="2289415" cy="1224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42" y="2787774"/>
            <a:ext cx="2303428" cy="115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36943"/>
            <a:ext cx="8640960" cy="760988"/>
          </a:xfrm>
        </p:spPr>
        <p:txBody>
          <a:bodyPr/>
          <a:lstStyle/>
          <a:p>
            <a:pPr algn="ctr"/>
            <a:r>
              <a:rPr lang="sr-Cyrl-RS" sz="3200" dirty="0" smtClean="0"/>
              <a:t>Седмица</a:t>
            </a:r>
            <a:r>
              <a:rPr lang="sr-Cyrl-RS" sz="3200" b="0" dirty="0" smtClean="0"/>
              <a:t> или </a:t>
            </a:r>
            <a:r>
              <a:rPr lang="sr-Cyrl-RS" sz="3200" dirty="0" smtClean="0"/>
              <a:t>недеља</a:t>
            </a:r>
            <a:r>
              <a:rPr lang="sr-Cyrl-RS" sz="3200" b="0" dirty="0" smtClean="0"/>
              <a:t> траје седам дана. </a:t>
            </a:r>
            <a:br>
              <a:rPr lang="sr-Cyrl-RS" sz="3200" b="0" dirty="0" smtClean="0"/>
            </a:br>
            <a:r>
              <a:rPr lang="sr-Cyrl-RS" sz="3200" b="0" dirty="0" smtClean="0"/>
              <a:t>Дани у недељи имају свој редослед и назив.</a:t>
            </a:r>
            <a:endParaRPr lang="en-US" sz="32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904837"/>
            <a:ext cx="8496300" cy="2270450"/>
          </a:xfrm>
        </p:spPr>
      </p:pic>
      <p:sp>
        <p:nvSpPr>
          <p:cNvPr id="6" name="TextBox 5"/>
          <p:cNvSpPr txBox="1"/>
          <p:nvPr/>
        </p:nvSpPr>
        <p:spPr>
          <a:xfrm>
            <a:off x="1763688" y="221171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уторак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204243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среда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21171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петак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6179" y="2225603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субота</a:t>
            </a:r>
            <a:endParaRPr lang="en-U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5427" y="222450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недеља</a:t>
            </a:r>
            <a:endParaRPr lang="en-U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0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11510"/>
            <a:ext cx="8388610" cy="760988"/>
          </a:xfrm>
        </p:spPr>
        <p:txBody>
          <a:bodyPr/>
          <a:lstStyle/>
          <a:p>
            <a:pPr algn="ctr"/>
            <a:r>
              <a:rPr lang="sr-Cyrl-RS" sz="2400" dirty="0" smtClean="0"/>
              <a:t>Дан </a:t>
            </a:r>
            <a:r>
              <a:rPr lang="sr-Cyrl-RS" sz="2400" b="0" dirty="0" smtClean="0"/>
              <a:t>чине обданица и ноћ. Иако трајање обданице и ноћи није увек исто, дан увек траје 24 сата или 24 часа.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615221"/>
            <a:ext cx="8496300" cy="2705221"/>
          </a:xfrm>
        </p:spPr>
      </p:pic>
    </p:spTree>
    <p:extLst>
      <p:ext uri="{BB962C8B-B14F-4D97-AF65-F5344CB8AC3E}">
        <p14:creationId xmlns:p14="http://schemas.microsoft.com/office/powerpoint/2010/main" val="36482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Сат – справа за мерење времена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90" y="1061281"/>
            <a:ext cx="1199415" cy="18567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4" y="1027830"/>
            <a:ext cx="2048143" cy="189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68" y="3211738"/>
            <a:ext cx="2059429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72" y="3016252"/>
            <a:ext cx="1779662" cy="1779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03" y="1016725"/>
            <a:ext cx="1563032" cy="1948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15" y="1024372"/>
            <a:ext cx="1501566" cy="1911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703" b="97336" l="5010" r="99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5610"/>
            <a:ext cx="2870756" cy="1962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759" y="1032498"/>
            <a:ext cx="1152129" cy="19442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190" b="84650" l="15478" r="84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58" y="3211738"/>
            <a:ext cx="2035030" cy="15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287</Words>
  <Application>Microsoft Office PowerPoint</Application>
  <PresentationFormat>On-screen Show (16:9)</PresentationFormat>
  <Paragraphs>56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Office Theme</vt:lpstr>
      <vt:lpstr>Custom Design</vt:lpstr>
      <vt:lpstr>ДРУГИ РАЗРЕД</vt:lpstr>
      <vt:lpstr>PowerPoint Presentation</vt:lpstr>
      <vt:lpstr>Временска лента је линија или трака на којој се могу приказати датуми из прошлости оним редом којим су се догодили.</vt:lpstr>
      <vt:lpstr>У току године смењују се четири годишња доба. Свако годишње доба траје три месеца.</vt:lpstr>
      <vt:lpstr>Једна година има 12 месеци.  Сваки месец има своје име и одређени број дана.</vt:lpstr>
      <vt:lpstr>Календар представља попис свих месеци, седмица и дана у току једне године.</vt:lpstr>
      <vt:lpstr>Седмица или недеља траје седам дана.  Дани у недељи имају свој редослед и назив.</vt:lpstr>
      <vt:lpstr>Дан чине обданица и ноћ. Иако трајање обданице и ноћи није увек исто, дан увек траје 24 сата или 24 часа.</vt:lpstr>
      <vt:lpstr>Сат – справа за мерење времена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Nevena</cp:lastModifiedBy>
  <cp:revision>67</cp:revision>
  <dcterms:created xsi:type="dcterms:W3CDTF">2014-04-01T16:27:38Z</dcterms:created>
  <dcterms:modified xsi:type="dcterms:W3CDTF">2020-05-14T14:21:29Z</dcterms:modified>
</cp:coreProperties>
</file>